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Iceberg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ceberg-regular.fnt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19533249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19533249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19533249c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19533249c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19533249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1953324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19533249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19533249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19533249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19533249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19533249c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d19533249c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19533249c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19533249c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19533249c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19533249c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www.kaggle.com/datasets/vishnu0399/server-logs" TargetMode="External"/><Relationship Id="rId5" Type="http://schemas.openxmlformats.org/officeDocument/2006/relationships/hyperlink" Target="https://www.kaggle.com/datasets/eliasdabbas/web-server-access-logs?select=access.log" TargetMode="External"/><Relationship Id="rId6" Type="http://schemas.openxmlformats.org/officeDocument/2006/relationships/hyperlink" Target="https://github.com/logpai/loghu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54" name="Google Shape;54;p13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1420875"/>
            <a:ext cx="9144000" cy="15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ceberg"/>
                <a:ea typeface="Iceberg"/>
                <a:cs typeface="Iceberg"/>
                <a:sym typeface="Iceberg"/>
              </a:rPr>
              <a:t>Server Health Monitoring and Analysis</a:t>
            </a:r>
            <a:endParaRPr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6863725" y="4010525"/>
            <a:ext cx="2280300" cy="11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>
                <a:latin typeface="Iceberg"/>
                <a:ea typeface="Iceberg"/>
                <a:cs typeface="Iceberg"/>
                <a:sym typeface="Iceberg"/>
              </a:rPr>
              <a:t>Team members:- </a:t>
            </a:r>
            <a:endParaRPr sz="1820"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>
                <a:latin typeface="Iceberg"/>
                <a:ea typeface="Iceberg"/>
                <a:cs typeface="Iceberg"/>
                <a:sym typeface="Iceberg"/>
              </a:rPr>
              <a:t>Harshil Shah</a:t>
            </a:r>
            <a:endParaRPr sz="1820"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>
                <a:latin typeface="Iceberg"/>
                <a:ea typeface="Iceberg"/>
                <a:cs typeface="Iceberg"/>
                <a:sym typeface="Iceberg"/>
              </a:rPr>
              <a:t>Hrishikesh Pawar</a:t>
            </a:r>
            <a:endParaRPr sz="1820"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Use Cases</a:t>
            </a:r>
            <a:endParaRPr sz="3000">
              <a:solidFill>
                <a:srgbClr val="DD7E6B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50" y="1210025"/>
            <a:ext cx="428550" cy="4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84125" y="1122950"/>
            <a:ext cx="30312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System sends alerts to the user if Server load is going to reach a threshold as a preventive measure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750" y="3013650"/>
            <a:ext cx="428550" cy="4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084125" y="2934875"/>
            <a:ext cx="3031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User monitors the server traffic activity via the visualizations on the Dashboard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210025"/>
            <a:ext cx="519000" cy="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304350" y="1122366"/>
            <a:ext cx="3031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System analyzes the server logs to detect any anomalies 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934875"/>
            <a:ext cx="519000" cy="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304350" y="2889025"/>
            <a:ext cx="3031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System parses data over long term for user to determine business specific decisions such as scalability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19925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0" y="0"/>
            <a:ext cx="91440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Methodology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/>
        </p:nvSpPr>
        <p:spPr>
          <a:xfrm>
            <a:off x="480450" y="961695"/>
            <a:ext cx="86637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Develop a real-time data processing pipeline to analyse server health logs</a:t>
            </a:r>
            <a:endParaRPr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0200" y="1730302"/>
            <a:ext cx="8663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Detect anomalies in the logs data to predict system failure. Failure prediction will be done using statistical or rule based methods to detect anomalies. </a:t>
            </a: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(Update: We used rule based methods to detect anomalies in the logs)</a:t>
            </a:r>
            <a:endParaRPr>
              <a:solidFill>
                <a:schemeClr val="accent6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80200" y="2738615"/>
            <a:ext cx="86637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Use of Scala parser combinators to parse server health logs.</a:t>
            </a:r>
            <a:endParaRPr sz="13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80450" y="3488008"/>
            <a:ext cx="86634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Use Spark Scala to transform the data such that it could be presented in a dashboard for the purpose of monitoring. </a:t>
            </a: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(Update: Used ElasticSearch and Kibana)</a:t>
            </a:r>
            <a:endParaRPr sz="12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475" y="1059158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785" y="1863624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775" y="2803962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67" y="3581171"/>
            <a:ext cx="268925" cy="2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0" cy="52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0" y="537625"/>
            <a:ext cx="4572000" cy="46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https://www.kaggle.com/datasets/vishnu0399/server-logs</a:t>
            </a:r>
            <a:r>
              <a:rPr lang="en-GB" sz="1600"/>
              <a:t> (# of rows 50k) </a:t>
            </a: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(Update: Successfully used a dataset having 1 million logs)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https://www.kaggle.com/datasets/eliasdabbas/web-server-access-logs?select=access.log</a:t>
            </a:r>
            <a:r>
              <a:rPr lang="en-GB" sz="1600"/>
              <a:t> (# of rows:  &gt;50k)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https://github.com/logpai/loghub</a:t>
            </a:r>
            <a:r>
              <a:rPr lang="en-GB" sz="1600"/>
              <a:t> (Secondary Source)</a:t>
            </a:r>
            <a:endParaRPr sz="1600"/>
          </a:p>
        </p:txBody>
      </p:sp>
      <p:cxnSp>
        <p:nvCxnSpPr>
          <p:cNvPr id="93" name="Google Shape;93;p16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94" name="Google Shape;94;p16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Data Sources</a:t>
            </a:r>
            <a:endParaRPr sz="3000">
              <a:solidFill>
                <a:srgbClr val="DD7E6B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95" name="Google Shape;95;p16"/>
          <p:cNvCxnSpPr>
            <a:stCxn id="94" idx="2"/>
            <a:endCxn id="91" idx="2"/>
          </p:cNvCxnSpPr>
          <p:nvPr/>
        </p:nvCxnSpPr>
        <p:spPr>
          <a:xfrm>
            <a:off x="4572000" y="519000"/>
            <a:ext cx="0" cy="471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 txBox="1"/>
          <p:nvPr/>
        </p:nvSpPr>
        <p:spPr>
          <a:xfrm>
            <a:off x="4572100" y="537725"/>
            <a:ext cx="45720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Metadata:-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Remote Log Name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User ID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Date and Time in UTC format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Request Type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API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Protocol and Version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Status Code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Byte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Referrer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UA String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Iceberg"/>
              <a:buChar char="-"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Response Time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19925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02" name="Google Shape;102;p17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Milestones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875" y="1952931"/>
            <a:ext cx="268925" cy="2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590176" y="1834901"/>
            <a:ext cx="21702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Parse the data source &amp; Streamline the source to Kafka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3837" y="1952922"/>
            <a:ext cx="268925" cy="2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647115" y="1861253"/>
            <a:ext cx="21702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Implement real time analysis of parsed data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9250" y="1952922"/>
            <a:ext cx="268925" cy="2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694264" y="1861256"/>
            <a:ext cx="2170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Build the dashboard with different visualizations of the logs along with alerting system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710375" y="3487750"/>
            <a:ext cx="7563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Update: </a:t>
            </a:r>
            <a:b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</a:b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1. 20th March ‘23 -  5th April ‘23: Research and POC </a:t>
            </a:r>
            <a:b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</a:b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2. 6th April ‘23 - 13th April ’23: Kafka and Stream Processing Configuration </a:t>
            </a:r>
            <a:endParaRPr sz="1600">
              <a:solidFill>
                <a:schemeClr val="accent6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3. 13th April ‘23 - 20th April ‘23: Anomaly Detection and Dashboard</a:t>
            </a:r>
            <a:endParaRPr sz="1600">
              <a:solidFill>
                <a:schemeClr val="accent6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technology background" id="115" name="Google Shape;115;p18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0"/>
            <a:ext cx="9150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type="title"/>
          </p:nvPr>
        </p:nvSpPr>
        <p:spPr>
          <a:xfrm>
            <a:off x="464100" y="902225"/>
            <a:ext cx="20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ceberg"/>
                <a:ea typeface="Iceberg"/>
                <a:cs typeface="Iceberg"/>
                <a:sym typeface="Iceberg"/>
              </a:rPr>
              <a:t>Scala Code</a:t>
            </a:r>
            <a:endParaRPr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381075"/>
            <a:ext cx="4260300" cy="1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D9D9D9"/>
                </a:solidFill>
                <a:latin typeface="Iceberg"/>
                <a:ea typeface="Iceberg"/>
                <a:cs typeface="Iceberg"/>
                <a:sym typeface="Iceberg"/>
              </a:rPr>
              <a:t>To parse server logs</a:t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D9D9D9"/>
                </a:solidFill>
                <a:latin typeface="Iceberg"/>
                <a:ea typeface="Iceberg"/>
                <a:cs typeface="Iceberg"/>
                <a:sym typeface="Iceberg"/>
              </a:rPr>
              <a:t>Data aggregation </a:t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D9D9D9"/>
                </a:solidFill>
                <a:latin typeface="Iceberg"/>
                <a:ea typeface="Iceberg"/>
                <a:cs typeface="Iceberg"/>
                <a:sym typeface="Iceberg"/>
              </a:rPr>
              <a:t>Anomaly detection (Spark Scala)</a:t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D9D9D9"/>
                </a:solidFill>
                <a:latin typeface="Iceberg"/>
                <a:ea typeface="Iceberg"/>
                <a:cs typeface="Iceberg"/>
                <a:sym typeface="Iceberg"/>
              </a:rPr>
              <a:t>Alerting System</a:t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>
              <a:solidFill>
                <a:srgbClr val="D9D9D9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5468100" y="826025"/>
            <a:ext cx="29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ceberg"/>
                <a:ea typeface="Iceberg"/>
                <a:cs typeface="Iceberg"/>
                <a:sym typeface="Iceberg"/>
              </a:rPr>
              <a:t>Non - </a:t>
            </a:r>
            <a:r>
              <a:rPr lang="en-GB">
                <a:latin typeface="Iceberg"/>
                <a:ea typeface="Iceberg"/>
                <a:cs typeface="Iceberg"/>
                <a:sym typeface="Iceberg"/>
              </a:rPr>
              <a:t>Scala Code</a:t>
            </a:r>
            <a:endParaRPr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5410800" y="1322525"/>
            <a:ext cx="29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Dashboard</a:t>
            </a:r>
            <a:br>
              <a:rPr lang="en-GB" sz="1829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</a:br>
            <a:br>
              <a:rPr lang="en-GB" sz="1829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</a:b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(Update: Used Scala here as well -  Elastic4S)</a:t>
            </a:r>
            <a:endParaRPr sz="1829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21" name="Google Shape;121;p18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Code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2825" y="3471975"/>
            <a:ext cx="91440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Code Repository</a:t>
            </a:r>
            <a:endParaRPr sz="253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-344805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30"/>
              <a:buFont typeface="Iceberg"/>
              <a:buChar char="-"/>
            </a:pPr>
            <a:r>
              <a:rPr lang="en-GB" sz="1829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https://github.com/harshilshahneu/server-log-health-analysis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19925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28" name="Google Shape;128;p19"/>
          <p:cNvSpPr txBox="1"/>
          <p:nvPr/>
        </p:nvSpPr>
        <p:spPr>
          <a:xfrm>
            <a:off x="0" y="0"/>
            <a:ext cx="9144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Iceberg"/>
                <a:ea typeface="Iceberg"/>
                <a:cs typeface="Iceberg"/>
                <a:sym typeface="Iceberg"/>
              </a:rPr>
              <a:t>Acceptance Criteria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30" name="Google Shape;130;p19"/>
          <p:cNvSpPr txBox="1"/>
          <p:nvPr/>
        </p:nvSpPr>
        <p:spPr>
          <a:xfrm>
            <a:off x="590176" y="1834901"/>
            <a:ext cx="21702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Detect anomalies within 60 seconds of receiving the log input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(Update: Detecting anomalies in the range of 30 ms to 3 seconds for a batch size of ~250k logs)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3647115" y="1861253"/>
            <a:ext cx="21702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Alert email will be sent within 30 seconds of predicting the failure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(Update: Sending email in the range of 2 seconds to 11 seconds of detecting the anomalies)</a:t>
            </a:r>
            <a:endParaRPr sz="19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6694264" y="1861256"/>
            <a:ext cx="21702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Display up to 5 metrics on the dashboard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(Satisfied)</a:t>
            </a:r>
            <a:endParaRPr sz="16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25" y="2000025"/>
            <a:ext cx="318550" cy="3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575" y="2000025"/>
            <a:ext cx="318550" cy="3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675" y="2000025"/>
            <a:ext cx="318550" cy="3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19925"/>
            <a:ext cx="9144000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41" name="Google Shape;141;p20"/>
          <p:cNvSpPr txBox="1"/>
          <p:nvPr>
            <p:ph type="title"/>
          </p:nvPr>
        </p:nvSpPr>
        <p:spPr>
          <a:xfrm>
            <a:off x="0" y="0"/>
            <a:ext cx="91440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Iceberg"/>
                <a:ea typeface="Iceberg"/>
                <a:cs typeface="Iceberg"/>
                <a:sym typeface="Iceberg"/>
              </a:rPr>
              <a:t>Goals</a:t>
            </a:r>
            <a:endParaRPr sz="3000">
              <a:solidFill>
                <a:srgbClr val="FFFFF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cxnSp>
        <p:nvCxnSpPr>
          <p:cNvPr id="142" name="Google Shape;142;p20"/>
          <p:cNvCxnSpPr/>
          <p:nvPr/>
        </p:nvCxnSpPr>
        <p:spPr>
          <a:xfrm>
            <a:off x="0" y="510435"/>
            <a:ext cx="9177600" cy="27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43" name="Google Shape;143;p20"/>
          <p:cNvSpPr txBox="1"/>
          <p:nvPr/>
        </p:nvSpPr>
        <p:spPr>
          <a:xfrm>
            <a:off x="424441" y="1428230"/>
            <a:ext cx="86637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The objective of this project is to create a powerful tool for managing and optimizing system performance in real-time </a:t>
            </a: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(Satisfied)</a:t>
            </a:r>
            <a:endParaRPr>
              <a:solidFill>
                <a:schemeClr val="accent6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24191" y="2196837"/>
            <a:ext cx="86637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The tool will enable organizations to maximize uptime and minimize the risk of system failures </a:t>
            </a: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(Satisfied)</a:t>
            </a:r>
            <a:endParaRPr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424191" y="2900350"/>
            <a:ext cx="86637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Help the system administrators to determine whether there is a need to scale the existing system </a:t>
            </a:r>
            <a:r>
              <a:rPr lang="en-GB" sz="1600">
                <a:solidFill>
                  <a:schemeClr val="accent6"/>
                </a:solidFill>
                <a:latin typeface="Iceberg"/>
                <a:ea typeface="Iceberg"/>
                <a:cs typeface="Iceberg"/>
                <a:sym typeface="Iceberg"/>
              </a:rPr>
              <a:t>(Satisfied)</a:t>
            </a:r>
            <a:endParaRPr sz="13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66" y="1525692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76" y="2330159"/>
            <a:ext cx="268925" cy="2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66" y="2965696"/>
            <a:ext cx="268925" cy="2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technology background" id="153" name="Google Shape;153;p21"/>
          <p:cNvPicPr preferRelativeResize="0"/>
          <p:nvPr/>
        </p:nvPicPr>
        <p:blipFill rotWithShape="1">
          <a:blip r:embed="rId3">
            <a:alphaModFix amt="6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4960400" y="2390335"/>
            <a:ext cx="2966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DD7E6B"/>
                </a:solidFill>
                <a:latin typeface="Iceberg"/>
                <a:ea typeface="Iceberg"/>
                <a:cs typeface="Iceberg"/>
                <a:sym typeface="Iceberg"/>
              </a:rPr>
              <a:t>Any Questions?</a:t>
            </a:r>
            <a:endParaRPr sz="3000">
              <a:solidFill>
                <a:srgbClr val="DD7E6B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100" y="1934885"/>
            <a:ext cx="91440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Thank You for your time!</a:t>
            </a:r>
            <a:endParaRPr sz="3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